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59" r:id="rId5"/>
    <p:sldId id="274" r:id="rId6"/>
    <p:sldId id="273" r:id="rId7"/>
    <p:sldId id="257" r:id="rId8"/>
    <p:sldId id="258" r:id="rId9"/>
    <p:sldId id="262" r:id="rId10"/>
    <p:sldId id="263" r:id="rId11"/>
    <p:sldId id="264" r:id="rId12"/>
    <p:sldId id="265" r:id="rId13"/>
    <p:sldId id="266" r:id="rId14"/>
    <p:sldId id="260" r:id="rId15"/>
    <p:sldId id="261" r:id="rId16"/>
    <p:sldId id="275" r:id="rId17"/>
    <p:sldId id="269" r:id="rId18"/>
    <p:sldId id="276" r:id="rId19"/>
    <p:sldId id="272" r:id="rId20"/>
    <p:sldId id="270" r:id="rId21"/>
    <p:sldId id="271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adunatalpini.i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mailto:suap.occhieppoinf@pec.i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3446" y="2404534"/>
            <a:ext cx="7512242" cy="1199571"/>
          </a:xfrm>
        </p:spPr>
        <p:txBody>
          <a:bodyPr/>
          <a:lstStyle/>
          <a:p>
            <a:r>
              <a:rPr lang="it-IT" dirty="0" smtClean="0"/>
              <a:t>Aspettando l’adunata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12547" y="3604105"/>
            <a:ext cx="7766936" cy="1096899"/>
          </a:xfrm>
        </p:spPr>
        <p:txBody>
          <a:bodyPr>
            <a:normAutofit fontScale="25000" lnSpcReduction="20000"/>
          </a:bodyPr>
          <a:lstStyle/>
          <a:p>
            <a:r>
              <a:rPr lang="it-IT" sz="7400" b="1" dirty="0" smtClean="0">
                <a:solidFill>
                  <a:schemeClr val="tx1"/>
                </a:solidFill>
              </a:rPr>
              <a:t>Comune di Occhieppo Inferiore</a:t>
            </a:r>
          </a:p>
          <a:p>
            <a:r>
              <a:rPr lang="it-IT" sz="5000" b="1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it-IT" sz="5000" b="1" dirty="0" smtClean="0">
                <a:solidFill>
                  <a:schemeClr val="tx1"/>
                </a:solidFill>
                <a:hlinkClick r:id="rId2"/>
              </a:rPr>
              <a:t>www.adunatalpini.it</a:t>
            </a:r>
            <a:endParaRPr lang="it-IT" sz="5000" b="1" dirty="0" smtClean="0">
              <a:solidFill>
                <a:schemeClr val="tx1"/>
              </a:solidFill>
            </a:endParaRPr>
          </a:p>
          <a:p>
            <a:endParaRPr lang="it-IT" sz="2500" dirty="0" smtClean="0">
              <a:solidFill>
                <a:schemeClr val="tx1"/>
              </a:solidFill>
            </a:endParaRPr>
          </a:p>
          <a:p>
            <a:r>
              <a:rPr lang="it-IT" sz="3600" dirty="0" smtClean="0">
                <a:solidFill>
                  <a:schemeClr val="tx1"/>
                </a:solidFill>
              </a:rPr>
              <a:t> 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4" name="AutoShape 2" descr="File:Occhieppo Inferiore-Stemma.png - Wikipedia"/>
          <p:cNvSpPr>
            <a:spLocks noChangeAspect="1" noChangeArrowheads="1"/>
          </p:cNvSpPr>
          <p:nvPr/>
        </p:nvSpPr>
        <p:spPr bwMode="auto">
          <a:xfrm>
            <a:off x="1685117" y="17092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8" name="Picture 4" descr="File:Occhieppo Inferiore-Stemma.png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12" y="377383"/>
            <a:ext cx="1545998" cy="202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DUNATA NAZIONALE 2025 A BIELLA – Sezione A.N.A. di Berga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594" y="2900496"/>
            <a:ext cx="1407217" cy="14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11.500 Telefono Fisso Illustrazioni stock, grafiche vettoriali royalty-free  e clip art - iStock | Telefono fisso casa, Contatti, Usare il telefo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5" y="4935959"/>
            <a:ext cx="1390592" cy="13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712547" y="5164574"/>
            <a:ext cx="18614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339.2529960</a:t>
            </a:r>
          </a:p>
          <a:p>
            <a:r>
              <a:rPr lang="it-IT" b="1" dirty="0" smtClean="0"/>
              <a:t>015.591791 </a:t>
            </a:r>
          </a:p>
          <a:p>
            <a:r>
              <a:rPr lang="it-IT" b="1" dirty="0" smtClean="0"/>
              <a:t>Emergenze 112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5188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89" y="358415"/>
            <a:ext cx="7656195" cy="57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2" y="586495"/>
            <a:ext cx="8445731" cy="543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70" y="711487"/>
            <a:ext cx="8198715" cy="526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5" y="709960"/>
            <a:ext cx="6999315" cy="549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Numero PROTEZIONE CIVILE Occhieppo Inferiore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Protezione civile </a:t>
            </a:r>
            <a:r>
              <a:rPr lang="it-IT" sz="2800" b="1" dirty="0" smtClean="0"/>
              <a:t>per reperibilità Comune 339.2529960</a:t>
            </a:r>
          </a:p>
          <a:p>
            <a:pPr marL="0" indent="0">
              <a:buNone/>
            </a:pPr>
            <a:endParaRPr lang="it-IT" sz="2800" dirty="0" smtClean="0"/>
          </a:p>
          <a:p>
            <a:r>
              <a:rPr lang="it-IT" sz="2800" b="1" dirty="0" smtClean="0"/>
              <a:t>In caso di criticità </a:t>
            </a:r>
            <a:r>
              <a:rPr lang="it-IT" sz="2800" dirty="0" smtClean="0"/>
              <a:t>(ordine pubblico, emergenze varie) priorità al </a:t>
            </a:r>
            <a:r>
              <a:rPr lang="it-IT" sz="2800" b="1" dirty="0" smtClean="0"/>
              <a:t>numero 112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6070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Le nostre strutture e piazze in cui sono alloggiati gli alpini </a:t>
            </a:r>
            <a:r>
              <a:rPr lang="it-IT" sz="2400" dirty="0" smtClean="0"/>
              <a:t>(circa 250 persone</a:t>
            </a:r>
            <a:r>
              <a:rPr lang="it-IT" sz="2400" dirty="0" smtClean="0"/>
              <a:t>). </a:t>
            </a:r>
            <a:br>
              <a:rPr lang="it-IT" sz="2400" dirty="0" smtClean="0"/>
            </a:br>
            <a:r>
              <a:rPr lang="it-IT" sz="2200" dirty="0" smtClean="0">
                <a:solidFill>
                  <a:srgbClr val="FF0000"/>
                </a:solidFill>
              </a:rPr>
              <a:t>Con PASS per usufruire dei servizi comunali. </a:t>
            </a:r>
            <a:endParaRPr lang="it-IT" sz="22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389910"/>
            <a:ext cx="8596668" cy="4064923"/>
          </a:xfrm>
        </p:spPr>
        <p:txBody>
          <a:bodyPr>
            <a:normAutofit/>
          </a:bodyPr>
          <a:lstStyle/>
          <a:p>
            <a:r>
              <a:rPr lang="it-IT" dirty="0" smtClean="0"/>
              <a:t>Palestra comunale </a:t>
            </a:r>
          </a:p>
          <a:p>
            <a:r>
              <a:rPr lang="it-IT" dirty="0" smtClean="0"/>
              <a:t>Piazza del Pioppo (camper) e campetto retro palestra (tende)</a:t>
            </a:r>
          </a:p>
          <a:p>
            <a:r>
              <a:rPr lang="it-IT" dirty="0" smtClean="0"/>
              <a:t>Polivalente con servizio bar/ristoro a cura della Proloco e varie associazioni ()</a:t>
            </a:r>
          </a:p>
          <a:p>
            <a:r>
              <a:rPr lang="it-IT" dirty="0" smtClean="0"/>
              <a:t>Piazzale del Polivalente camper e attendamenti</a:t>
            </a: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                             Sosta navetta zona parco giochi </a:t>
            </a:r>
            <a:r>
              <a:rPr lang="it-IT" dirty="0" smtClean="0"/>
              <a:t>centrale</a:t>
            </a:r>
          </a:p>
          <a:p>
            <a:endParaRPr lang="it-IT" dirty="0"/>
          </a:p>
        </p:txBody>
      </p:sp>
      <p:pic>
        <p:nvPicPr>
          <p:cNvPr id="1026" name="Picture 2" descr="1.800 Autobus Navetta Illustrazioni stock, grafiche vettoriali royalty-free  e clip art - iStock | Bus shuttle, Aeropor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45" y="4713318"/>
            <a:ext cx="1251220" cy="125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3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Sul territorio comunale noleggio di WC chimici</a:t>
            </a:r>
            <a:endParaRPr lang="it-IT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736418" y="4666261"/>
            <a:ext cx="3736724" cy="6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24 WC sparsi sul territorio</a:t>
            </a:r>
          </a:p>
          <a:p>
            <a:endParaRPr lang="it-IT" dirty="0"/>
          </a:p>
        </p:txBody>
      </p:sp>
      <p:pic>
        <p:nvPicPr>
          <p:cNvPr id="7" name="Picture 2" descr="WC Loc It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69" y="2125542"/>
            <a:ext cx="3591925" cy="201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leggio bagni mobili per cantieri ed edilizia - WC L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46" y="1930400"/>
            <a:ext cx="2313453" cy="23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2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Altri Alpini </a:t>
            </a:r>
            <a:r>
              <a:rPr lang="it-IT" dirty="0" smtClean="0"/>
              <a:t>ospitati in gruppi </a:t>
            </a:r>
            <a:r>
              <a:rPr lang="it-IT" dirty="0" smtClean="0"/>
              <a:t>da privati </a:t>
            </a:r>
            <a:br>
              <a:rPr lang="it-IT" dirty="0" smtClean="0"/>
            </a:br>
            <a:r>
              <a:rPr lang="it-IT" sz="2400" dirty="0" smtClean="0"/>
              <a:t>(a nostra conoscenza) 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876924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Sede degli alpini</a:t>
            </a:r>
          </a:p>
          <a:p>
            <a:r>
              <a:rPr lang="it-IT" dirty="0" smtClean="0"/>
              <a:t>Ex </a:t>
            </a:r>
            <a:r>
              <a:rPr lang="it-IT" dirty="0" smtClean="0"/>
              <a:t>Pettinatura</a:t>
            </a:r>
          </a:p>
          <a:p>
            <a:r>
              <a:rPr lang="it-IT" dirty="0" smtClean="0"/>
              <a:t>Via Trotta </a:t>
            </a:r>
          </a:p>
          <a:p>
            <a:r>
              <a:rPr lang="it-IT" dirty="0" smtClean="0"/>
              <a:t>Parrocchia – Fides</a:t>
            </a:r>
          </a:p>
          <a:p>
            <a:r>
              <a:rPr lang="it-IT" dirty="0" smtClean="0"/>
              <a:t>Cascina Bozzola</a:t>
            </a:r>
          </a:p>
          <a:p>
            <a:r>
              <a:rPr lang="it-IT" dirty="0" smtClean="0"/>
              <a:t>Foresteria di San Clemente (Pro loco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…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098" name="Picture 2" descr="https://www.ana.it/wp-content/uploads/2018/09/Logo_Ana_web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7" y="223401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9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455881" cy="13208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PAROLA D’ORDINE: </a:t>
            </a:r>
            <a:r>
              <a:rPr lang="it-IT" dirty="0" smtClean="0">
                <a:solidFill>
                  <a:srgbClr val="0070C0"/>
                </a:solidFill>
              </a:rPr>
              <a:t>DIFFERENZIARE I RIFIUTI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0070C0"/>
                </a:solidFill>
              </a:rPr>
              <a:t>SEMPRE! </a:t>
            </a:r>
            <a:r>
              <a:rPr lang="it-IT" dirty="0" smtClean="0"/>
              <a:t>ANCHE IN CASO DI FESTE </a:t>
            </a:r>
            <a:r>
              <a:rPr lang="it-IT" dirty="0" smtClean="0">
                <a:solidFill>
                  <a:srgbClr val="FF0000"/>
                </a:solidFill>
              </a:rPr>
              <a:t>&gt;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B050"/>
                </a:solidFill>
              </a:rPr>
              <a:t>ECOFESTA!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027" y="2452255"/>
            <a:ext cx="4571573" cy="3182447"/>
          </a:xfrm>
          <a:prstGeom prst="rect">
            <a:avLst/>
          </a:prstGeom>
        </p:spPr>
      </p:pic>
      <p:pic>
        <p:nvPicPr>
          <p:cNvPr id="2052" name="Picture 4" descr="Junker - Citizens' Por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93" y="2149304"/>
            <a:ext cx="3485398" cy="348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0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Aree libere ed edifici in caso di necessità - emergenza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Campi sportivi e parco dei ciliegi ( atterraggio elisoccorso)</a:t>
            </a:r>
          </a:p>
          <a:p>
            <a:r>
              <a:rPr lang="it-IT" dirty="0" smtClean="0"/>
              <a:t>Struttura San Clemente </a:t>
            </a:r>
          </a:p>
          <a:p>
            <a:r>
              <a:rPr lang="it-IT" dirty="0" smtClean="0"/>
              <a:t>Area parcheggio «Ex Siberia» </a:t>
            </a:r>
          </a:p>
          <a:p>
            <a:r>
              <a:rPr lang="it-IT" dirty="0" smtClean="0"/>
              <a:t>Scuole </a:t>
            </a:r>
            <a:endParaRPr lang="it-IT" dirty="0"/>
          </a:p>
        </p:txBody>
      </p:sp>
      <p:pic>
        <p:nvPicPr>
          <p:cNvPr id="3074" name="Picture 2" descr="Roma Capitale | Sito Istituzionale | Allerta meteo, misure di sicurezza per  area di Monte M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38" y="4046292"/>
            <a:ext cx="2300659" cy="153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cendio sul posto di lavoro: bisogna essere pron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13" y="4046291"/>
            <a:ext cx="1732919" cy="153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rso Elementi di pratica per RSPP: agenti chimici e biologici - AIAS 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106" y="4049108"/>
            <a:ext cx="2296434" cy="153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contro tra pullman e bisarca sulla provinci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31" y="4046291"/>
            <a:ext cx="2726708" cy="153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Numero Unico di Emergenza 1.1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84" name="Picture 12" descr="11 febbraio: Giornata Europea del Numero Unico di Emergenza 1.1.2. |  Ministero dell'Inter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106" y="873598"/>
            <a:ext cx="2847468" cy="128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5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464193" cy="49599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Programma da giovedì 8 maggio a domenica 11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38419"/>
            <a:ext cx="8724207" cy="53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Attività commerciali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3948" y="1620262"/>
            <a:ext cx="8326351" cy="3880773"/>
          </a:xfrm>
        </p:spPr>
        <p:txBody>
          <a:bodyPr/>
          <a:lstStyle/>
          <a:p>
            <a:r>
              <a:rPr lang="it-IT" sz="2400" dirty="0" smtClean="0"/>
              <a:t>Orali liberi</a:t>
            </a:r>
            <a:r>
              <a:rPr lang="it-IT" dirty="0" smtClean="0"/>
              <a:t>, ma </a:t>
            </a:r>
            <a:r>
              <a:rPr lang="it-IT" b="1" dirty="0" smtClean="0"/>
              <a:t>inviare comunicazione al Comune, Ufficio Suap</a:t>
            </a:r>
            <a:r>
              <a:rPr lang="it-IT" b="1" dirty="0"/>
              <a:t> </a:t>
            </a:r>
          </a:p>
          <a:p>
            <a:pPr lvl="1"/>
            <a:r>
              <a:rPr lang="it-IT" b="1" dirty="0" smtClean="0"/>
              <a:t>015591791</a:t>
            </a:r>
            <a:r>
              <a:rPr lang="it-IT" b="1" dirty="0"/>
              <a:t> </a:t>
            </a:r>
            <a:r>
              <a:rPr lang="it-IT" b="1" dirty="0" smtClean="0"/>
              <a:t>  -   </a:t>
            </a:r>
            <a:r>
              <a:rPr lang="it-IT" dirty="0" smtClean="0"/>
              <a:t>Fax</a:t>
            </a:r>
            <a:r>
              <a:rPr lang="it-IT" b="1" dirty="0" smtClean="0"/>
              <a:t>0152592889</a:t>
            </a:r>
            <a:r>
              <a:rPr lang="it-IT" b="1" dirty="0"/>
              <a:t> </a:t>
            </a:r>
            <a:r>
              <a:rPr lang="it-IT" b="1" dirty="0" smtClean="0"/>
              <a:t>      </a:t>
            </a:r>
          </a:p>
          <a:p>
            <a:pPr lvl="1"/>
            <a:r>
              <a:rPr lang="it-IT" b="1" dirty="0" smtClean="0"/>
              <a:t>PEC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chemeClr val="tx1"/>
                </a:solidFill>
                <a:hlinkClick r:id="rId2" tooltip="PEC"/>
              </a:rPr>
              <a:t>suap.occhieppoinf@pec.it</a:t>
            </a:r>
            <a:endParaRPr lang="it-IT" b="1" dirty="0" smtClean="0">
              <a:solidFill>
                <a:schemeClr val="tx1"/>
              </a:solidFill>
            </a:endParaRPr>
          </a:p>
          <a:p>
            <a:pPr lvl="1"/>
            <a:endParaRPr lang="it-IT" b="1" dirty="0" smtClean="0">
              <a:solidFill>
                <a:schemeClr val="tx1"/>
              </a:solidFill>
            </a:endParaRPr>
          </a:p>
          <a:p>
            <a:pPr lvl="1"/>
            <a:endParaRPr lang="it-IT" b="1" dirty="0" smtClean="0">
              <a:solidFill>
                <a:schemeClr val="tx1"/>
              </a:solidFill>
            </a:endParaRPr>
          </a:p>
          <a:p>
            <a:pPr marL="457200" lvl="1" indent="0" algn="ctr">
              <a:buNone/>
            </a:pPr>
            <a:r>
              <a:rPr lang="it-IT" sz="2800" b="1" u="sng" dirty="0" smtClean="0">
                <a:solidFill>
                  <a:srgbClr val="FF0000"/>
                </a:solidFill>
              </a:rPr>
              <a:t>VIETATO SOMMINISTRARE BEVANDE E CIBI IN CONTENITORI DI VETRO   </a:t>
            </a:r>
            <a:endParaRPr lang="it-IT" sz="2800" b="1" u="sng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Piccolo Commercio Putign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802" y="1620262"/>
            <a:ext cx="3107710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4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093" y="2134985"/>
            <a:ext cx="8596668" cy="61652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dirty="0" smtClean="0"/>
              <a:t>GRAZIE PER L’ATTENZIONE</a:t>
            </a:r>
            <a:br>
              <a:rPr lang="it-IT" sz="4400" dirty="0" smtClean="0"/>
            </a:br>
            <a:r>
              <a:rPr lang="it-IT" sz="4400" dirty="0" smtClean="0"/>
              <a:t/>
            </a:r>
            <a:br>
              <a:rPr lang="it-IT" sz="4400" dirty="0" smtClean="0"/>
            </a:br>
            <a:r>
              <a:rPr lang="it-IT" sz="4400" dirty="0" smtClean="0">
                <a:solidFill>
                  <a:srgbClr val="FF0000"/>
                </a:solidFill>
              </a:rPr>
              <a:t>L’amministrazione comunale e la Sindaca  Monica Mosca vi augurano Buona festa!  </a:t>
            </a:r>
            <a:r>
              <a:rPr lang="it-IT" sz="4400" dirty="0" smtClean="0">
                <a:solidFill>
                  <a:srgbClr val="FF0000"/>
                </a:solidFill>
              </a:rPr>
              <a:t> 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4" name="Picture 8" descr="ADUNATA NAZIONALE 2025 A BIELLA – Sezione A.N.A. di Berga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323" y="5627716"/>
            <a:ext cx="968749" cy="96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le:Occhieppo Inferiore-Stemma.png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792" y="390697"/>
            <a:ext cx="1270047" cy="166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" y="415636"/>
            <a:ext cx="8832373" cy="597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47" y="0"/>
            <a:ext cx="5491758" cy="6858000"/>
          </a:xfrm>
        </p:spPr>
      </p:pic>
      <p:sp>
        <p:nvSpPr>
          <p:cNvPr id="5" name="CasellaDiTesto 4"/>
          <p:cNvSpPr txBox="1"/>
          <p:nvPr/>
        </p:nvSpPr>
        <p:spPr>
          <a:xfrm>
            <a:off x="83127" y="881149"/>
            <a:ext cx="3642488" cy="4955203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b="1" dirty="0" smtClean="0"/>
              <a:t>DOMENICA ZONA GIALLA</a:t>
            </a:r>
            <a:r>
              <a:rPr lang="it-IT" sz="1600" dirty="0" smtClean="0"/>
              <a:t>: </a:t>
            </a:r>
            <a:r>
              <a:rPr lang="it-IT" sz="1400" dirty="0" smtClean="0">
                <a:solidFill>
                  <a:srgbClr val="FF0000"/>
                </a:solidFill>
              </a:rPr>
              <a:t>attenzione via Ivrea a senso unico in uscita da Biella fino a rotonda con Bergo</a:t>
            </a:r>
          </a:p>
          <a:p>
            <a:pPr algn="just"/>
            <a:endParaRPr lang="it-IT" sz="1600" dirty="0" smtClean="0"/>
          </a:p>
          <a:p>
            <a:pPr algn="just"/>
            <a:r>
              <a:rPr lang="it-IT" sz="1600" dirty="0"/>
              <a:t>1</a:t>
            </a:r>
            <a:r>
              <a:rPr lang="it-IT" sz="1600" dirty="0" smtClean="0"/>
              <a:t>) Rotonda del Bergo  a destra, SP 400 alla rotonda svolta a sinistra per Via Piacenza, ci si dirige verso Palazzo </a:t>
            </a:r>
            <a:r>
              <a:rPr lang="it-IT" sz="1600" dirty="0" err="1" smtClean="0"/>
              <a:t>Boglietti</a:t>
            </a:r>
            <a:r>
              <a:rPr lang="it-IT" sz="1600" dirty="0" smtClean="0"/>
              <a:t> e si prosegue su via Fratelli Rosselli in direzione Ponderano…(da e per). °SP400 (anche tutte le direzioni)</a:t>
            </a:r>
          </a:p>
          <a:p>
            <a:pPr algn="just"/>
            <a:endParaRPr lang="it-IT" sz="1600" dirty="0" smtClean="0"/>
          </a:p>
          <a:p>
            <a:r>
              <a:rPr lang="it-IT" sz="1600" dirty="0" smtClean="0"/>
              <a:t>2) </a:t>
            </a:r>
            <a:r>
              <a:rPr lang="it-IT" sz="1600" dirty="0"/>
              <a:t>Per la stazione</a:t>
            </a:r>
            <a:r>
              <a:rPr lang="it-IT" sz="1600" dirty="0" smtClean="0"/>
              <a:t>:</a:t>
            </a:r>
            <a:r>
              <a:rPr lang="it-IT" sz="1600" dirty="0"/>
              <a:t> Rotonda del Bergo  a destra, SP </a:t>
            </a:r>
            <a:r>
              <a:rPr lang="it-IT" sz="1600" dirty="0" smtClean="0"/>
              <a:t>400 sino al </a:t>
            </a:r>
            <a:endParaRPr lang="it-IT" sz="1600" dirty="0"/>
          </a:p>
          <a:p>
            <a:r>
              <a:rPr lang="it-IT" sz="1600" b="1" dirty="0"/>
              <a:t>sottopasso</a:t>
            </a:r>
            <a:r>
              <a:rPr lang="it-IT" sz="1600" dirty="0"/>
              <a:t>, alla rotonda corso </a:t>
            </a:r>
          </a:p>
          <a:p>
            <a:r>
              <a:rPr lang="it-IT" sz="1600" dirty="0"/>
              <a:t>Europa &gt; stazione … via Carso libera, via Repubblica libera</a:t>
            </a:r>
            <a:r>
              <a:rPr lang="it-IT" sz="1600" dirty="0" smtClean="0"/>
              <a:t>…</a:t>
            </a:r>
          </a:p>
          <a:p>
            <a:endParaRPr lang="it-IT" sz="1600" dirty="0"/>
          </a:p>
          <a:p>
            <a:r>
              <a:rPr lang="it-IT" sz="1600" dirty="0" smtClean="0"/>
              <a:t>3) Via San Clemente per tutte le direzioni.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48887" y="305829"/>
            <a:ext cx="3181384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dirty="0" smtClean="0"/>
              <a:t>ZONA VERDE TUTTI I GIORNI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34795" y="6281256"/>
            <a:ext cx="2444900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Linea rossa: percorso sfilata</a:t>
            </a:r>
            <a:endParaRPr lang="it-IT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192" y="0"/>
            <a:ext cx="5224702" cy="2582487"/>
          </a:xfrm>
        </p:spPr>
        <p:txBody>
          <a:bodyPr>
            <a:normAutofit/>
          </a:bodyPr>
          <a:lstStyle/>
          <a:p>
            <a:r>
              <a:rPr lang="it-IT" dirty="0" smtClean="0"/>
              <a:t>Zona Ammassamento </a:t>
            </a:r>
            <a:br>
              <a:rPr lang="it-IT" dirty="0" smtClean="0"/>
            </a:br>
            <a:r>
              <a:rPr lang="it-IT" dirty="0" smtClean="0"/>
              <a:t>di chi sfila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732" y="0"/>
            <a:ext cx="4929449" cy="68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938" y="131836"/>
            <a:ext cx="9651076" cy="67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5175" y="1232439"/>
            <a:ext cx="5866323" cy="1646302"/>
          </a:xfrm>
        </p:spPr>
        <p:txBody>
          <a:bodyPr/>
          <a:lstStyle/>
          <a:p>
            <a:pPr algn="l"/>
            <a:r>
              <a:rPr lang="it-IT" dirty="0" smtClean="0"/>
              <a:t>Numero trasporto autobus ATAP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81635" y="3202935"/>
            <a:ext cx="7766936" cy="2366592"/>
          </a:xfrm>
        </p:spPr>
        <p:txBody>
          <a:bodyPr>
            <a:normAutofit fontScale="47500" lnSpcReduction="20000"/>
          </a:bodyPr>
          <a:lstStyle/>
          <a:p>
            <a:r>
              <a:rPr lang="it-IT" sz="6000" dirty="0">
                <a:solidFill>
                  <a:schemeClr val="tx1"/>
                </a:solidFill>
              </a:rPr>
              <a:t>A partire dal 5 maggio e fino al termine della </a:t>
            </a:r>
            <a:r>
              <a:rPr lang="it-IT" sz="6000" dirty="0" smtClean="0">
                <a:solidFill>
                  <a:schemeClr val="tx1"/>
                </a:solidFill>
              </a:rPr>
              <a:t>manifestazione, nella </a:t>
            </a:r>
            <a:r>
              <a:rPr lang="it-IT" sz="6000" dirty="0">
                <a:solidFill>
                  <a:schemeClr val="tx1"/>
                </a:solidFill>
              </a:rPr>
              <a:t>fascia oraria </a:t>
            </a:r>
            <a:r>
              <a:rPr lang="it-IT" sz="6000" b="1" dirty="0">
                <a:solidFill>
                  <a:schemeClr val="tx1"/>
                </a:solidFill>
              </a:rPr>
              <a:t>dalle ore 7:30 alle ore 20:30 </a:t>
            </a:r>
            <a:r>
              <a:rPr lang="it-IT" sz="6000" dirty="0">
                <a:solidFill>
                  <a:schemeClr val="tx1"/>
                </a:solidFill>
              </a:rPr>
              <a:t>sarà attivo il </a:t>
            </a:r>
            <a:r>
              <a:rPr lang="it-IT" sz="6000" b="1" dirty="0">
                <a:solidFill>
                  <a:schemeClr val="tx1"/>
                </a:solidFill>
              </a:rPr>
              <a:t>n</a:t>
            </a:r>
            <a:r>
              <a:rPr lang="it-IT" sz="6000" b="1" dirty="0" smtClean="0">
                <a:solidFill>
                  <a:schemeClr val="tx1"/>
                </a:solidFill>
              </a:rPr>
              <a:t>umero </a:t>
            </a:r>
            <a:r>
              <a:rPr lang="it-IT" sz="6000" b="1" dirty="0">
                <a:solidFill>
                  <a:schemeClr val="tx1"/>
                </a:solidFill>
              </a:rPr>
              <a:t>unico 015.8488488 </a:t>
            </a:r>
            <a:r>
              <a:rPr lang="it-IT" sz="6000" dirty="0">
                <a:solidFill>
                  <a:schemeClr val="tx1"/>
                </a:solidFill>
              </a:rPr>
              <a:t>dedicato alle informazioni relative ai servizi ATAP per l’Adunata Alpini</a:t>
            </a:r>
            <a:r>
              <a:rPr lang="it-IT" sz="6000" b="1" dirty="0" smtClean="0">
                <a:solidFill>
                  <a:schemeClr val="tx1"/>
                </a:solidFill>
              </a:rPr>
              <a:t>.</a:t>
            </a:r>
          </a:p>
          <a:p>
            <a:endParaRPr lang="it-IT" b="1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AutoShape 2" descr="ATAP: Azione di sciopero del 28 ottobre 2024 - 4 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ATAP: Azione di sciopero del 28 ottobre 2024 - 4 o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ATAP: Azione di sciopero del 28 ottobre 2024 - 4 o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8" name="Picture 10" descr="CARTA dei SERVI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31" y="1230916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6229" y="501535"/>
            <a:ext cx="11304097" cy="13208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Linee ATAP da e per OCCHIEPPO INFERIORE </a:t>
            </a:r>
            <a:br>
              <a:rPr lang="it-IT" dirty="0" smtClean="0"/>
            </a:br>
            <a:r>
              <a:rPr lang="it-IT" sz="1800" dirty="0" smtClean="0">
                <a:solidFill>
                  <a:srgbClr val="FF0000"/>
                </a:solidFill>
              </a:rPr>
              <a:t>(n. 549 solo </a:t>
            </a:r>
            <a:r>
              <a:rPr lang="it-IT" sz="1800" dirty="0">
                <a:solidFill>
                  <a:srgbClr val="FF0000"/>
                </a:solidFill>
              </a:rPr>
              <a:t>venerdì</a:t>
            </a:r>
            <a:r>
              <a:rPr lang="it-IT" sz="1800" dirty="0" smtClean="0">
                <a:solidFill>
                  <a:srgbClr val="FF0000"/>
                </a:solidFill>
              </a:rPr>
              <a:t>)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2700" dirty="0">
                <a:solidFill>
                  <a:schemeClr val="tx1"/>
                </a:solidFill>
              </a:rPr>
              <a:t>https://atapspa.it/elenco-linee-transitanti-nel-singolo-comune/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562" y="2570480"/>
            <a:ext cx="6391275" cy="3781425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7007629" y="5328458"/>
            <a:ext cx="532014" cy="465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9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25" y="1188719"/>
            <a:ext cx="8571907" cy="52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277</TotalTime>
  <Words>369</Words>
  <Application>Microsoft Office PowerPoint</Application>
  <PresentationFormat>Widescreen</PresentationFormat>
  <Paragraphs>63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Sfaccettatura</vt:lpstr>
      <vt:lpstr>Aspettando l’adunata</vt:lpstr>
      <vt:lpstr>Programma da giovedì 8 maggio a domenica 11</vt:lpstr>
      <vt:lpstr>Presentazione standard di PowerPoint</vt:lpstr>
      <vt:lpstr>Presentazione standard di PowerPoint</vt:lpstr>
      <vt:lpstr>Zona Ammassamento  di chi sfila </vt:lpstr>
      <vt:lpstr>Presentazione standard di PowerPoint</vt:lpstr>
      <vt:lpstr>Numero trasporto autobus ATAP</vt:lpstr>
      <vt:lpstr>Linee ATAP da e per OCCHIEPPO INFERIORE  (n. 549 solo venerdì)  https://atapspa.it/elenco-linee-transitanti-nel-singolo-comune/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Numero PROTEZIONE CIVILE Occhieppo Inferiore </vt:lpstr>
      <vt:lpstr>Le nostre strutture e piazze in cui sono alloggiati gli alpini (circa 250 persone).  Con PASS per usufruire dei servizi comunali. </vt:lpstr>
      <vt:lpstr>Sul territorio comunale noleggio di WC chimici</vt:lpstr>
      <vt:lpstr>Altri Alpini ospitati in gruppi da privati  (a nostra conoscenza) </vt:lpstr>
      <vt:lpstr>PAROLA D’ORDINE: DIFFERENZIARE I RIFIUTI, SEMPRE! ANCHE IN CASO DI FESTE &gt; ECOFESTA!</vt:lpstr>
      <vt:lpstr>Aree libere ed edifici in caso di necessità - emergenza</vt:lpstr>
      <vt:lpstr>Attività commerciali</vt:lpstr>
      <vt:lpstr>GRAZIE PER L’ATTENZIONE  L’amministrazione comunale e la Sindaca  Monica Mosca vi augurano Buona festa!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Monica Mosca</dc:creator>
  <cp:lastModifiedBy>Monica Mosca</cp:lastModifiedBy>
  <cp:revision>28</cp:revision>
  <cp:lastPrinted>2025-05-02T15:50:04Z</cp:lastPrinted>
  <dcterms:created xsi:type="dcterms:W3CDTF">2025-05-02T12:40:07Z</dcterms:created>
  <dcterms:modified xsi:type="dcterms:W3CDTF">2025-05-03T10:44:59Z</dcterms:modified>
</cp:coreProperties>
</file>